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277" r:id="rId3"/>
    <p:sldId id="257" r:id="rId4"/>
    <p:sldId id="258" r:id="rId5"/>
    <p:sldId id="273" r:id="rId6"/>
    <p:sldId id="266" r:id="rId7"/>
    <p:sldId id="292" r:id="rId8"/>
    <p:sldId id="274" r:id="rId9"/>
    <p:sldId id="261" r:id="rId10"/>
    <p:sldId id="265" r:id="rId11"/>
    <p:sldId id="259" r:id="rId12"/>
    <p:sldId id="280" r:id="rId13"/>
    <p:sldId id="281" r:id="rId14"/>
    <p:sldId id="284" r:id="rId15"/>
    <p:sldId id="285" r:id="rId16"/>
    <p:sldId id="289" r:id="rId17"/>
    <p:sldId id="288" r:id="rId18"/>
    <p:sldId id="287" r:id="rId19"/>
    <p:sldId id="291" r:id="rId20"/>
    <p:sldId id="269" r:id="rId21"/>
    <p:sldId id="293" r:id="rId22"/>
    <p:sldId id="279" r:id="rId23"/>
    <p:sldId id="278" r:id="rId24"/>
    <p:sldId id="290" r:id="rId2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295A"/>
    <a:srgbClr val="562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7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73400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b8981c8586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b8981c8586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38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b8981c8586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b8981c8586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278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8981c8586_2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b8981c8586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867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8981c8586_2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b8981c8586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80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8981c8586_2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b8981c8586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803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8981c8586_2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b8981c8586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175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8981c8586_2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b8981c8586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147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b8981c8586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b8981c8586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679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b8981c8586_2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1b8981c8586_2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807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b8981c8586_2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1b8981c8586_2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63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b8981c8586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b8981c8586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853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8981c8586_2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b8981c8586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012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b8981c8586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b8981c8586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200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b8981c8586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b8981c8586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934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8981c8586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b8981c8586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31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8981c8586_2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b8981c8586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167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b8981c8586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b8981c8586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56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b8981c8586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b8981c8586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818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69" name="Google Shape;69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entury Gothic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dt" idx="10"/>
          </p:nvPr>
        </p:nvSpPr>
        <p:spPr>
          <a:xfrm rot="5400000">
            <a:off x="7619238" y="134416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ftr" idx="11"/>
          </p:nvPr>
        </p:nvSpPr>
        <p:spPr>
          <a:xfrm rot="5400000">
            <a:off x="6713982" y="2420874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et légende">
  <p:cSld name="Titre et légen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85" name="Google Shape;185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3" name="Google Shape;193;p2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861599" y="797563"/>
            <a:ext cx="6623862" cy="102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1"/>
          </p:nvPr>
        </p:nvSpPr>
        <p:spPr>
          <a:xfrm>
            <a:off x="866215" y="2657475"/>
            <a:ext cx="6619244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tion avec légende">
  <p:cSld name="Citation avec légend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5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02" name="Google Shape;202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10" name="Google Shape;210;p2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11" name="Google Shape;211;p25"/>
          <p:cNvSpPr txBox="1"/>
          <p:nvPr/>
        </p:nvSpPr>
        <p:spPr>
          <a:xfrm>
            <a:off x="661174" y="455502"/>
            <a:ext cx="601434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 b="0" i="0" u="none" strike="noStrike" cap="non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212" name="Google Shape;212;p25"/>
          <p:cNvSpPr txBox="1"/>
          <p:nvPr/>
        </p:nvSpPr>
        <p:spPr>
          <a:xfrm>
            <a:off x="7413344" y="1960340"/>
            <a:ext cx="489572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 b="0" i="0" u="none" strike="noStrike" cap="non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1"/>
          </p:nvPr>
        </p:nvSpPr>
        <p:spPr>
          <a:xfrm>
            <a:off x="1459459" y="2759075"/>
            <a:ext cx="5798414" cy="25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 b="0" i="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body" idx="2"/>
          </p:nvPr>
        </p:nvSpPr>
        <p:spPr>
          <a:xfrm>
            <a:off x="866215" y="3771899"/>
            <a:ext cx="6933673" cy="74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rte nom">
  <p:cSld name="Carte nom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22" name="Google Shape;222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0" name="Google Shape;230;p2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66215" y="1778000"/>
            <a:ext cx="6619245" cy="1366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866215" y="3768725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colonnes">
  <p:cSld name="3 colonne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866215" y="1952627"/>
            <a:ext cx="2356409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2"/>
          </p:nvPr>
        </p:nvSpPr>
        <p:spPr>
          <a:xfrm>
            <a:off x="866215" y="2384823"/>
            <a:ext cx="2356409" cy="213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body" idx="3"/>
          </p:nvPr>
        </p:nvSpPr>
        <p:spPr>
          <a:xfrm>
            <a:off x="3384541" y="1952625"/>
            <a:ext cx="2360257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body" idx="4"/>
          </p:nvPr>
        </p:nvSpPr>
        <p:spPr>
          <a:xfrm>
            <a:off x="3384541" y="2384822"/>
            <a:ext cx="2360257" cy="213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5"/>
          </p:nvPr>
        </p:nvSpPr>
        <p:spPr>
          <a:xfrm>
            <a:off x="5916101" y="1952626"/>
            <a:ext cx="2359298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body" idx="6"/>
          </p:nvPr>
        </p:nvSpPr>
        <p:spPr>
          <a:xfrm>
            <a:off x="5916247" y="2384821"/>
            <a:ext cx="2359152" cy="213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cxnSp>
        <p:nvCxnSpPr>
          <p:cNvPr id="245" name="Google Shape;245;p27"/>
          <p:cNvCxnSpPr/>
          <p:nvPr/>
        </p:nvCxnSpPr>
        <p:spPr>
          <a:xfrm>
            <a:off x="3302978" y="1927225"/>
            <a:ext cx="0" cy="261937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" name="Google Shape;246;p27"/>
          <p:cNvCxnSpPr/>
          <p:nvPr/>
        </p:nvCxnSpPr>
        <p:spPr>
          <a:xfrm>
            <a:off x="5829301" y="1927225"/>
            <a:ext cx="0" cy="261937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7" name="Google Shape;247;p27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colonnes d’image">
  <p:cSld name="3 colonnes d’image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253" name="Google Shape;253;p28"/>
          <p:cNvSpPr>
            <a:spLocks noGrp="1"/>
          </p:cNvSpPr>
          <p:nvPr>
            <p:ph type="pic" idx="2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54" name="Google Shape;254;p28"/>
          <p:cNvSpPr txBox="1">
            <a:spLocks noGrp="1"/>
          </p:cNvSpPr>
          <p:nvPr>
            <p:ph type="body" idx="3"/>
          </p:nvPr>
        </p:nvSpPr>
        <p:spPr>
          <a:xfrm>
            <a:off x="866215" y="3831830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4"/>
          </p:nvPr>
        </p:nvSpPr>
        <p:spPr>
          <a:xfrm>
            <a:off x="3426649" y="3399633"/>
            <a:ext cx="2287829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256" name="Google Shape;256;p28"/>
          <p:cNvSpPr>
            <a:spLocks noGrp="1"/>
          </p:cNvSpPr>
          <p:nvPr>
            <p:ph type="pic" idx="5"/>
          </p:nvPr>
        </p:nvSpPr>
        <p:spPr>
          <a:xfrm>
            <a:off x="3561346" y="1952625"/>
            <a:ext cx="2018432" cy="119363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57" name="Google Shape;257;p28"/>
          <p:cNvSpPr txBox="1">
            <a:spLocks noGrp="1"/>
          </p:cNvSpPr>
          <p:nvPr>
            <p:ph type="body" idx="6"/>
          </p:nvPr>
        </p:nvSpPr>
        <p:spPr>
          <a:xfrm>
            <a:off x="3427629" y="3831829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7"/>
          </p:nvPr>
        </p:nvSpPr>
        <p:spPr>
          <a:xfrm>
            <a:off x="5987081" y="3399634"/>
            <a:ext cx="2288321" cy="43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8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259" name="Google Shape;259;p28"/>
          <p:cNvSpPr>
            <a:spLocks noGrp="1"/>
          </p:cNvSpPr>
          <p:nvPr>
            <p:ph type="pic" idx="8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60" name="Google Shape;260;p28"/>
          <p:cNvSpPr txBox="1">
            <a:spLocks noGrp="1"/>
          </p:cNvSpPr>
          <p:nvPr>
            <p:ph type="body" idx="9"/>
          </p:nvPr>
        </p:nvSpPr>
        <p:spPr>
          <a:xfrm>
            <a:off x="5987081" y="3831828"/>
            <a:ext cx="2288322" cy="68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cxnSp>
        <p:nvCxnSpPr>
          <p:cNvPr id="261" name="Google Shape;261;p28"/>
          <p:cNvCxnSpPr/>
          <p:nvPr/>
        </p:nvCxnSpPr>
        <p:spPr>
          <a:xfrm>
            <a:off x="3304373" y="1927225"/>
            <a:ext cx="0" cy="261937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28"/>
          <p:cNvCxnSpPr/>
          <p:nvPr/>
        </p:nvCxnSpPr>
        <p:spPr>
          <a:xfrm>
            <a:off x="5848352" y="1927225"/>
            <a:ext cx="0" cy="261937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3" name="Google Shape;263;p28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ftr" idx="11"/>
          </p:nvPr>
        </p:nvSpPr>
        <p:spPr>
          <a:xfrm>
            <a:off x="420833" y="4793878"/>
            <a:ext cx="2733212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8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body" idx="1"/>
          </p:nvPr>
        </p:nvSpPr>
        <p:spPr>
          <a:xfrm rot="5400000">
            <a:off x="2894725" y="-75885"/>
            <a:ext cx="2562225" cy="661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dt" idx="10"/>
          </p:nvPr>
        </p:nvSpPr>
        <p:spPr>
          <a:xfrm>
            <a:off x="8021579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vertical et texte" type="vertTitleAndTx">
  <p:cSld name="VERTICAL_TITLE_AND_VERTICAL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0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74" name="Google Shape;274;p3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3" name="Google Shape;283;p3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 rot="5400000">
            <a:off x="5186942" y="2210835"/>
            <a:ext cx="3561443" cy="105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1"/>
          </p:nvPr>
        </p:nvSpPr>
        <p:spPr>
          <a:xfrm rot="5400000">
            <a:off x="1431504" y="393562"/>
            <a:ext cx="3561443" cy="469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4101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0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de section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9" name="Google Shape;79;p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87" name="Google Shape;87;p15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866215" y="2008234"/>
            <a:ext cx="3263269" cy="17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5171669" y="2008233"/>
            <a:ext cx="2818159" cy="17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866215" y="1952625"/>
            <a:ext cx="6619244" cy="256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ide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866215" y="1952625"/>
            <a:ext cx="3618868" cy="256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2"/>
          </p:nvPr>
        </p:nvSpPr>
        <p:spPr>
          <a:xfrm>
            <a:off x="4656534" y="1952625"/>
            <a:ext cx="3618869" cy="256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u avec légende" type="objTx">
  <p:cSld name="OBJECT_WITH_CAPTIO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9" name="Google Shape;129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8" name="Google Shape;138;p2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4335860" y="1085850"/>
            <a:ext cx="3892549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marL="914400" lvl="1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marL="1371600" lvl="2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marL="1828800" lvl="3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marL="2286000" lvl="4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marL="2743200" lvl="5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marL="3200400" lvl="6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marL="3657600" lvl="7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marL="4114800" lvl="8" indent="-29845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2"/>
          </p:nvPr>
        </p:nvSpPr>
        <p:spPr>
          <a:xfrm>
            <a:off x="866215" y="2346960"/>
            <a:ext cx="2094869" cy="217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avec légende" type="picTx">
  <p:cSld name="PICTURE_WITH_CAPTIO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8" name="Google Shape;148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7" name="Google Shape;157;p2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866216" y="1270000"/>
            <a:ext cx="2898850" cy="130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>
            <a:spLocks noGrp="1"/>
          </p:cNvSpPr>
          <p:nvPr>
            <p:ph type="pic" idx="2"/>
          </p:nvPr>
        </p:nvSpPr>
        <p:spPr>
          <a:xfrm>
            <a:off x="4910902" y="857250"/>
            <a:ext cx="2420395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866216" y="2743200"/>
            <a:ext cx="289440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anoramique avec légende">
  <p:cSld name="Image panoramique avec légen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67" name="Google Shape;167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5" name="Google Shape;175;p2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866215" y="3727445"/>
            <a:ext cx="6619244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>
            <a:spLocks noGrp="1"/>
          </p:cNvSpPr>
          <p:nvPr>
            <p:ph type="pic" idx="2"/>
          </p:nvPr>
        </p:nvSpPr>
        <p:spPr>
          <a:xfrm>
            <a:off x="866215" y="514350"/>
            <a:ext cx="6619244" cy="257175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866215" y="4152499"/>
            <a:ext cx="6619244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52" name="Google Shape;52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60" name="Google Shape;60;p1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866215" y="1952625"/>
            <a:ext cx="6571060" cy="256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1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dt" idx="10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ftr" idx="11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1.wdp"/><Relationship Id="rId5" Type="http://schemas.openxmlformats.org/officeDocument/2006/relationships/image" Target="../media/image17.png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4.wdp"/><Relationship Id="rId5" Type="http://schemas.openxmlformats.org/officeDocument/2006/relationships/image" Target="../media/image21.png"/><Relationship Id="rId4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6.wdp"/><Relationship Id="rId5" Type="http://schemas.openxmlformats.org/officeDocument/2006/relationships/image" Target="../media/image27.png"/><Relationship Id="rId4" Type="http://schemas.microsoft.com/office/2007/relationships/hdphoto" Target="../media/hdphoto1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>
            <a:spLocks noGrp="1"/>
          </p:cNvSpPr>
          <p:nvPr>
            <p:ph type="ctrTitle"/>
          </p:nvPr>
        </p:nvSpPr>
        <p:spPr>
          <a:xfrm>
            <a:off x="2473560" y="1605622"/>
            <a:ext cx="6319006" cy="20082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 algn="ctr"/>
            <a:r>
              <a:rPr lang="fr" sz="28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 : </a:t>
            </a:r>
            <a:br>
              <a:rPr lang="fr" sz="28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" sz="28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sc. ANALYSE EXPLORATOIRE</a:t>
            </a:r>
            <a:br>
              <a:rPr lang="f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f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ANALYSE PERFORMANCES </a:t>
            </a:r>
            <a:r>
              <a:rPr lang="fr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AUX </a:t>
            </a:r>
            <a:r>
              <a:rPr lang="fr" sz="36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  <a:r>
              <a:rPr lang="fr" sz="36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fr" sz="36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fr" sz="36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sz="3600" b="1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5" name="Google Shape;295;p31"/>
          <p:cNvSpPr txBox="1">
            <a:spLocks noGrp="1"/>
          </p:cNvSpPr>
          <p:nvPr>
            <p:ph type="subTitle" idx="1"/>
          </p:nvPr>
        </p:nvSpPr>
        <p:spPr>
          <a:xfrm>
            <a:off x="866216" y="3767970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Professeur :  GUEDE DAVID</a:t>
            </a:r>
            <a:endParaRPr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96" name="Google Shape;2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216" y="531706"/>
            <a:ext cx="1607344" cy="1607344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https://gazettesports.fr/wp-content/uploads/2020/05/blue-81847_960_720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0" b="96165" l="3854" r="96875">
                        <a14:foregroundMark x1="48646" y1="20796" x2="52604" y2="20944"/>
                        <a14:foregroundMark x1="74583" y1="23156" x2="71042" y2="25959"/>
                        <a14:foregroundMark x1="58542" y1="47050" x2="53854" y2="50442"/>
                        <a14:foregroundMark x1="39063" y1="49853" x2="41042" y2="53392"/>
                        <a14:foregroundMark x1="66042" y1="43363" x2="70625" y2="44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870" y="3657228"/>
            <a:ext cx="1228386" cy="8675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3" name="Google Shape;363;p4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1105"/>
          <a:stretch/>
        </p:blipFill>
        <p:spPr>
          <a:xfrm>
            <a:off x="1315569" y="551913"/>
            <a:ext cx="6462445" cy="44078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804845" y="164386"/>
            <a:ext cx="3287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Taux de réussite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313" name="Google Shape;313;p34"/>
          <p:cNvSpPr txBox="1">
            <a:spLocks noGrp="1"/>
          </p:cNvSpPr>
          <p:nvPr>
            <p:ph type="title" idx="4294967295"/>
          </p:nvPr>
        </p:nvSpPr>
        <p:spPr>
          <a:xfrm>
            <a:off x="1633583" y="221797"/>
            <a:ext cx="5917932" cy="44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 sz="2000" dirty="0">
                <a:solidFill>
                  <a:schemeClr val="bg1"/>
                </a:solidFill>
              </a:rPr>
              <a:t>Évolutions </a:t>
            </a:r>
            <a:r>
              <a:rPr lang="fr-FR" sz="2000" dirty="0">
                <a:solidFill>
                  <a:schemeClr val="bg1"/>
                </a:solidFill>
              </a:rPr>
              <a:t>Du coefficient</a:t>
            </a:r>
            <a:r>
              <a:rPr lang="fr" sz="2000" dirty="0">
                <a:solidFill>
                  <a:schemeClr val="bg1"/>
                </a:solidFill>
              </a:rPr>
              <a:t> et du total coef lors des j.o d’été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17" name="Google Shape;317;p34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715838" y="1211591"/>
            <a:ext cx="4325420" cy="3115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oogle Shape;385;p43"/>
          <p:cNvPicPr preferRelativeResize="0">
            <a:picLocks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2741" y="1211590"/>
            <a:ext cx="4520630" cy="3115861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sp>
        <p:nvSpPr>
          <p:cNvPr id="313" name="Google Shape;313;p34"/>
          <p:cNvSpPr txBox="1">
            <a:spLocks noGrp="1"/>
          </p:cNvSpPr>
          <p:nvPr>
            <p:ph type="title" idx="4294967295"/>
          </p:nvPr>
        </p:nvSpPr>
        <p:spPr>
          <a:xfrm>
            <a:off x="1432649" y="221797"/>
            <a:ext cx="5917932" cy="44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 sz="2000" dirty="0">
                <a:solidFill>
                  <a:schemeClr val="bg1"/>
                </a:solidFill>
              </a:rPr>
              <a:t>Évolutions </a:t>
            </a:r>
            <a:r>
              <a:rPr lang="fr-FR" sz="2000" dirty="0">
                <a:solidFill>
                  <a:schemeClr val="bg1"/>
                </a:solidFill>
              </a:rPr>
              <a:t>Du coefficient</a:t>
            </a:r>
            <a:r>
              <a:rPr lang="fr" sz="2000" dirty="0">
                <a:solidFill>
                  <a:schemeClr val="bg1"/>
                </a:solidFill>
              </a:rPr>
              <a:t> et du total coef lors des j.o d’été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8" name="Google Shape;324;p35"/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0669" y="945222"/>
            <a:ext cx="4378588" cy="3275904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oogle Shape;376;p42"/>
          <p:cNvPicPr preferRelativeResize="0">
            <a:picLocks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55197" y="945222"/>
            <a:ext cx="4475788" cy="3275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643894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sp>
        <p:nvSpPr>
          <p:cNvPr id="313" name="Google Shape;313;p34"/>
          <p:cNvSpPr txBox="1">
            <a:spLocks noGrp="1"/>
          </p:cNvSpPr>
          <p:nvPr>
            <p:ph type="title" idx="4294967295"/>
          </p:nvPr>
        </p:nvSpPr>
        <p:spPr>
          <a:xfrm>
            <a:off x="1541114" y="320511"/>
            <a:ext cx="5917932" cy="44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 sz="2000" dirty="0">
                <a:solidFill>
                  <a:schemeClr val="bg1"/>
                </a:solidFill>
              </a:rPr>
              <a:t>Évolutions </a:t>
            </a:r>
            <a:r>
              <a:rPr lang="fr-FR" sz="2000" dirty="0">
                <a:solidFill>
                  <a:schemeClr val="bg1"/>
                </a:solidFill>
              </a:rPr>
              <a:t>Du coefficient</a:t>
            </a:r>
            <a:r>
              <a:rPr lang="fr" sz="2000" dirty="0">
                <a:solidFill>
                  <a:schemeClr val="bg1"/>
                </a:solidFill>
              </a:rPr>
              <a:t> et du total des j.o d’été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9" name="Google Shape;326;p35"/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23371" y="1181529"/>
            <a:ext cx="4284323" cy="3177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oogle Shape;387;p43"/>
          <p:cNvPicPr preferRelativeResize="0">
            <a:picLocks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3564" y="1181529"/>
            <a:ext cx="4366516" cy="3177820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567162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345" name="Google Shape;345;p38"/>
          <p:cNvSpPr txBox="1">
            <a:spLocks noGrp="1"/>
          </p:cNvSpPr>
          <p:nvPr>
            <p:ph type="title" idx="4294967295"/>
          </p:nvPr>
        </p:nvSpPr>
        <p:spPr>
          <a:xfrm>
            <a:off x="1285772" y="267337"/>
            <a:ext cx="6099844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 sz="2000" dirty="0">
                <a:solidFill>
                  <a:schemeClr val="bg1"/>
                </a:solidFill>
              </a:rPr>
              <a:t>Évolution du coefs et du total lors des j.o d’hiver 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10" name="Google Shape;340;p37"/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4112" y="1130157"/>
            <a:ext cx="4181582" cy="2794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oogle Shape;417;p47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9531" y="1130158"/>
            <a:ext cx="4500081" cy="2794571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251451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345" name="Google Shape;345;p38"/>
          <p:cNvSpPr txBox="1">
            <a:spLocks noGrp="1"/>
          </p:cNvSpPr>
          <p:nvPr>
            <p:ph type="title" idx="4294967295"/>
          </p:nvPr>
        </p:nvSpPr>
        <p:spPr>
          <a:xfrm>
            <a:off x="1409063" y="267337"/>
            <a:ext cx="6099844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 sz="2000" dirty="0">
                <a:solidFill>
                  <a:schemeClr val="bg1"/>
                </a:solidFill>
              </a:rPr>
              <a:t>Évolution du coefs et du total lors des j.o d’hiver 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47" name="Google Shape;347;p3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54193" y="1078787"/>
            <a:ext cx="4325420" cy="2743199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oogle Shape;402;p45"/>
          <p:cNvPicPr preferRelativeResize="0">
            <a:picLocks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3565" y="1078788"/>
            <a:ext cx="432542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023095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sp>
        <p:nvSpPr>
          <p:cNvPr id="345" name="Google Shape;345;p38"/>
          <p:cNvSpPr txBox="1">
            <a:spLocks noGrp="1"/>
          </p:cNvSpPr>
          <p:nvPr>
            <p:ph type="title" idx="4294967295"/>
          </p:nvPr>
        </p:nvSpPr>
        <p:spPr>
          <a:xfrm>
            <a:off x="1141753" y="244566"/>
            <a:ext cx="6099844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 sz="2000" dirty="0">
                <a:solidFill>
                  <a:schemeClr val="bg1"/>
                </a:solidFill>
              </a:rPr>
              <a:t>Évolution du coefs et du total lors des j.o d’hiver 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9" name="Google Shape;338;p3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6660" y="1068512"/>
            <a:ext cx="4294597" cy="3164441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oogle Shape;409;p46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30" y="1068513"/>
            <a:ext cx="4551390" cy="3164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380273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345" name="Google Shape;345;p38"/>
          <p:cNvSpPr txBox="1">
            <a:spLocks noGrp="1"/>
          </p:cNvSpPr>
          <p:nvPr>
            <p:ph type="title" idx="4294967295"/>
          </p:nvPr>
        </p:nvSpPr>
        <p:spPr>
          <a:xfrm>
            <a:off x="1347417" y="221797"/>
            <a:ext cx="6099844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 sz="2000" dirty="0">
                <a:solidFill>
                  <a:schemeClr val="bg1"/>
                </a:solidFill>
              </a:rPr>
              <a:t>Évolution du coefs et du total lors des j.o d’hiver 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49" name="Google Shape;349;p3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30903" y="924675"/>
            <a:ext cx="4469259" cy="3066194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oogle Shape;400;p45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90" y="924675"/>
            <a:ext cx="4274049" cy="3066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5611098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sp>
        <p:nvSpPr>
          <p:cNvPr id="345" name="Google Shape;345;p38"/>
          <p:cNvSpPr txBox="1">
            <a:spLocks noGrp="1"/>
          </p:cNvSpPr>
          <p:nvPr>
            <p:ph type="title" idx="4294967295"/>
          </p:nvPr>
        </p:nvSpPr>
        <p:spPr>
          <a:xfrm>
            <a:off x="1205548" y="300228"/>
            <a:ext cx="6099844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 sz="2000" dirty="0">
                <a:solidFill>
                  <a:schemeClr val="bg1"/>
                </a:solidFill>
              </a:rPr>
              <a:t>Évolution du coefs et du total lors des j.o d’hiver 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8" name="Google Shape;355;p39"/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705564" y="1393570"/>
            <a:ext cx="4304871" cy="2818834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oogle Shape;411;p46"/>
          <p:cNvPicPr preferRelativeResize="0">
            <a:picLocks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2469" y="1393569"/>
            <a:ext cx="4489806" cy="2818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7866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286470" y="66167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/>
              <a:t>TABLEAU DE RATIO DES Médailles d’or </a:t>
            </a:r>
            <a:br>
              <a:rPr lang="fr"/>
            </a:br>
            <a:r>
              <a:rPr lang="fr"/>
              <a:t>           pour les jeux olympiques d’été</a:t>
            </a:r>
            <a:endParaRPr/>
          </a:p>
        </p:txBody>
      </p:sp>
      <p:pic>
        <p:nvPicPr>
          <p:cNvPr id="369" name="Google Shape;369;p41" descr="Une image contenant tabl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5618" b="31349"/>
          <a:stretch/>
        </p:blipFill>
        <p:spPr>
          <a:xfrm>
            <a:off x="870433" y="1775637"/>
            <a:ext cx="7522621" cy="30943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505771" y="3753293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505771" y="3336971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952757" y="2601432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952757" y="3336971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952757" y="3753293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952757" y="4155439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505771" y="4155439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4949412" y="2967430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505771" y="2979954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6371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6215" y="723964"/>
            <a:ext cx="3263269" cy="1712868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fr-FR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ORGANISATION EQUIPE</a:t>
            </a:r>
            <a:br>
              <a:rPr lang="fr-F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61903"/>
              </p:ext>
            </p:extLst>
          </p:nvPr>
        </p:nvGraphicFramePr>
        <p:xfrm>
          <a:off x="2541182" y="1477929"/>
          <a:ext cx="6602818" cy="2371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289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NOMS</a:t>
                      </a:r>
                    </a:p>
                  </a:txBody>
                  <a:tcPr>
                    <a:solidFill>
                      <a:srgbClr val="532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ROLES</a:t>
                      </a:r>
                    </a:p>
                  </a:txBody>
                  <a:tcPr>
                    <a:solidFill>
                      <a:srgbClr val="5329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89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RYAN </a:t>
                      </a:r>
                      <a:r>
                        <a:rPr lang="fr-FR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AGBOZOH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– ANALYSE -</a:t>
                      </a:r>
                      <a:r>
                        <a:rPr lang="fr-FR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DATASTUDIO</a:t>
                      </a:r>
                      <a:endParaRPr lang="fr-FR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89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OLIVIER </a:t>
                      </a:r>
                      <a:r>
                        <a:rPr lang="fr-FR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KASHALA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-  ANALYSE -</a:t>
                      </a:r>
                      <a:r>
                        <a:rPr lang="fr-FR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DATASTUDIO</a:t>
                      </a:r>
                      <a:endParaRPr lang="fr-FR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89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MOSES </a:t>
                      </a:r>
                      <a:r>
                        <a:rPr lang="fr-FR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HOUNMENOU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- ANALYSE –</a:t>
                      </a:r>
                      <a:r>
                        <a:rPr lang="fr-FR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DATASTUDIO - </a:t>
                      </a:r>
                      <a:r>
                        <a:rPr lang="fr-FR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POWERPOINT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74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/>
              <a:t>TABLEAU DE RATIO DES Médailles d’or </a:t>
            </a:r>
            <a:br>
              <a:rPr lang="fr"/>
            </a:br>
            <a:r>
              <a:rPr lang="fr"/>
              <a:t>           pour les jeux olympiques d’hiver</a:t>
            </a:r>
            <a:endParaRPr/>
          </a:p>
        </p:txBody>
      </p:sp>
      <p:pic>
        <p:nvPicPr>
          <p:cNvPr id="393" name="Google Shape;393;p44" descr="Une image contenant table&#10;&#10;Description générée automatiquemen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11950"/>
          <a:stretch/>
        </p:blipFill>
        <p:spPr>
          <a:xfrm>
            <a:off x="1369115" y="1746609"/>
            <a:ext cx="6395290" cy="28767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431340" y="2636703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431340" y="2998381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782630" y="3391243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782630" y="3000033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782630" y="3759297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1340" y="3734606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4782630" y="4143138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438030" y="4171499"/>
            <a:ext cx="3125972" cy="297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METRIQUES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364" y="1739974"/>
            <a:ext cx="6783841" cy="2562225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Calcul du coefficient des médailles</a:t>
            </a:r>
          </a:p>
          <a:p>
            <a:pPr marL="158750" indent="0">
              <a:buNone/>
            </a:pPr>
            <a:r>
              <a:rPr lang="fr-FR" dirty="0"/>
              <a:t>0,5 (GOLD) + 0,3 (SILVER)  + 0,2 (BRONZE)</a:t>
            </a:r>
          </a:p>
          <a:p>
            <a:endParaRPr lang="fr-FR" dirty="0"/>
          </a:p>
          <a:p>
            <a:r>
              <a:rPr lang="fr-FR" b="1" dirty="0"/>
              <a:t>TAUX DE VARIATION</a:t>
            </a:r>
          </a:p>
          <a:p>
            <a:pPr marL="158750" indent="0">
              <a:buNone/>
            </a:pPr>
            <a:r>
              <a:rPr lang="fr-FR" dirty="0"/>
              <a:t>((</a:t>
            </a:r>
            <a:r>
              <a:rPr lang="fr-FR" dirty="0" err="1"/>
              <a:t>Coeff_MAX_No</a:t>
            </a:r>
            <a:r>
              <a:rPr lang="fr-FR" dirty="0"/>
              <a:t> – </a:t>
            </a:r>
            <a:r>
              <a:rPr lang="fr-FR" dirty="0" err="1"/>
              <a:t>Moy_Coeff_No</a:t>
            </a:r>
            <a:r>
              <a:rPr lang="fr-FR" dirty="0"/>
              <a:t>) / (</a:t>
            </a:r>
            <a:r>
              <a:rPr lang="fr-FR" dirty="0" err="1"/>
              <a:t>Moy_Coeff_No</a:t>
            </a:r>
            <a:r>
              <a:rPr lang="fr-FR" dirty="0"/>
              <a:t>)) / SOM_PAYS) = </a:t>
            </a:r>
            <a:r>
              <a:rPr lang="fr-FR" b="1" dirty="0"/>
              <a:t>TAUX</a:t>
            </a:r>
          </a:p>
          <a:p>
            <a:pPr marL="158750" indent="0">
              <a:buNone/>
            </a:pPr>
            <a:endParaRPr lang="fr-FR" b="1" dirty="0"/>
          </a:p>
          <a:p>
            <a:r>
              <a:rPr lang="fr-FR" b="1" dirty="0"/>
              <a:t>MODELE DE PREDICTION :</a:t>
            </a:r>
          </a:p>
          <a:p>
            <a:pPr marL="158750" indent="0">
              <a:buNone/>
            </a:pPr>
            <a:r>
              <a:rPr lang="fr-FR" dirty="0" err="1"/>
              <a:t>Coeff_Max_No</a:t>
            </a:r>
            <a:r>
              <a:rPr lang="fr-FR" dirty="0"/>
              <a:t> + (</a:t>
            </a:r>
            <a:r>
              <a:rPr lang="fr-FR" dirty="0" err="1"/>
              <a:t>Coeff_Max_No</a:t>
            </a:r>
            <a:r>
              <a:rPr lang="fr-FR" dirty="0"/>
              <a:t> – Taux*</a:t>
            </a:r>
            <a:r>
              <a:rPr lang="fr-FR" dirty="0" err="1"/>
              <a:t>Coeff_Max_No</a:t>
            </a:r>
            <a:r>
              <a:rPr lang="fr-FR" dirty="0"/>
              <a:t>) * POIDS</a:t>
            </a:r>
          </a:p>
          <a:p>
            <a:pPr marL="158750" indent="0">
              <a:buNone/>
            </a:pP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8414"/>
              </p:ext>
            </p:extLst>
          </p:nvPr>
        </p:nvGraphicFramePr>
        <p:xfrm>
          <a:off x="6794205" y="1881965"/>
          <a:ext cx="2112334" cy="242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047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Coeff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Poids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0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X&lt;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0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 &lt; X&lt;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0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 &lt; X&lt;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0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30 &lt;X &lt;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09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 dirty="0"/>
              <a:t>TABLEAU RECAPITULATIF</a:t>
            </a: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  <p:pic>
        <p:nvPicPr>
          <p:cNvPr id="717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63" y="1937052"/>
            <a:ext cx="5095875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98045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8015" y="467109"/>
            <a:ext cx="4033983" cy="714418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fr-F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VII-CONCLUSION</a:t>
            </a:r>
            <a:br>
              <a:rPr lang="fr-F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9046" y="1181526"/>
            <a:ext cx="7650781" cy="3647327"/>
          </a:xfrm>
          <a:solidFill>
            <a:schemeClr val="bg1"/>
          </a:solidFill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  <p:pic>
        <p:nvPicPr>
          <p:cNvPr id="6150" name="Picture 6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1" y="1286738"/>
            <a:ext cx="7928793" cy="32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824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8015" y="467109"/>
            <a:ext cx="4033983" cy="714418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fr-F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VII-CONCLUSION</a:t>
            </a:r>
            <a:br>
              <a:rPr lang="fr-F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171669" y="2008233"/>
            <a:ext cx="2547081" cy="171286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  <p:pic>
        <p:nvPicPr>
          <p:cNvPr id="6148" name="Picture 4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50" y="955496"/>
            <a:ext cx="6339155" cy="3836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37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866215" y="2008234"/>
            <a:ext cx="3263269" cy="17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</a:pPr>
            <a:r>
              <a:rPr lang="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  <a:endParaRPr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2" name="Google Shape;302;p32"/>
          <p:cNvSpPr txBox="1">
            <a:spLocks noGrp="1"/>
          </p:cNvSpPr>
          <p:nvPr>
            <p:ph type="body" idx="1"/>
          </p:nvPr>
        </p:nvSpPr>
        <p:spPr>
          <a:xfrm>
            <a:off x="4817853" y="1127906"/>
            <a:ext cx="4213131" cy="31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2352"/>
              <a:buNone/>
            </a:pPr>
            <a:r>
              <a:rPr lang="fr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I- INTRODUCTION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82352"/>
              <a:buNone/>
            </a:pPr>
            <a:r>
              <a:rPr lang="fr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II</a:t>
            </a:r>
            <a:r>
              <a:rPr lang="f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- </a:t>
            </a:r>
            <a:r>
              <a:rPr lang="fr" sz="17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VUE GLOBALE SUR LES PAYS HÔTES</a:t>
            </a:r>
            <a:endParaRPr sz="17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82352"/>
              <a:buNone/>
            </a:pPr>
            <a:r>
              <a:rPr lang="fr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III- </a:t>
            </a:r>
            <a:r>
              <a:rPr lang="fr" sz="17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PARAMETRES DE PERFORMANCE</a:t>
            </a:r>
            <a:endParaRPr sz="17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82352"/>
              <a:buNone/>
            </a:pPr>
            <a:r>
              <a:rPr lang="fr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IV- CONCLUSION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ct val="80000"/>
              <a:buNone/>
            </a:pPr>
            <a:endParaRPr b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pic>
        <p:nvPicPr>
          <p:cNvPr id="5" name="Picture 2" descr="https://gazettesports.fr/wp-content/uploads/2020/05/blue-81847_960_72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0" b="96165" l="3854" r="96875">
                        <a14:foregroundMark x1="48646" y1="20796" x2="52604" y2="20944"/>
                        <a14:foregroundMark x1="74583" y1="23156" x2="71042" y2="25959"/>
                        <a14:foregroundMark x1="58542" y1="47050" x2="53854" y2="50442"/>
                        <a14:foregroundMark x1="39063" y1="49853" x2="41042" y2="53392"/>
                        <a14:foregroundMark x1="66042" y1="43363" x2="70625" y2="44248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5" y="581599"/>
            <a:ext cx="2289365" cy="16168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I- INTRODUCTION</a:t>
            </a:r>
            <a:r>
              <a:rPr lang="fr" dirty="0"/>
              <a:t> :</a:t>
            </a:r>
            <a:endParaRPr dirty="0"/>
          </a:p>
        </p:txBody>
      </p:sp>
      <p:pic>
        <p:nvPicPr>
          <p:cNvPr id="2050" name="Picture 2" descr="Que pouvons-nous apprendre des athlètes des Jeux Olympiques 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7"/>
          <a:stretch/>
        </p:blipFill>
        <p:spPr bwMode="auto">
          <a:xfrm>
            <a:off x="4232953" y="1993721"/>
            <a:ext cx="4911047" cy="251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331959" y="1993721"/>
            <a:ext cx="3798251" cy="30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 sz="1800" b="1" i="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"/>
              </a:rPr>
              <a:t>Il est couramment admis que le pays hôte des Jeux olympiques réalise de meilleures performances, en se classant bien plus haut dans le tableau des médailles. 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fr" sz="1800" b="1" i="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"/>
              </a:rPr>
              <a:t>Existe-t-il des fondements scientifiques pour confirmer ces faits ?</a:t>
            </a:r>
            <a:endParaRPr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71655" y="1720558"/>
            <a:ext cx="3263269" cy="1712868"/>
          </a:xfrm>
        </p:spPr>
        <p:txBody>
          <a:bodyPr/>
          <a:lstStyle/>
          <a:p>
            <a:pPr lvl="0"/>
            <a:r>
              <a:rPr lang="fr-FR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II-</a:t>
            </a:r>
            <a:br>
              <a:rPr lang="fr-FR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</a:br>
            <a:r>
              <a:rPr lang="fr-FR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VUE GLOBALE SUR LES PAYS HÔTES</a:t>
            </a:r>
            <a:endParaRPr lang="fr-FR" sz="440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pic>
        <p:nvPicPr>
          <p:cNvPr id="4098" name="Picture 2" descr="LIVRET JEUX OLYMPIQUES - maitrefaf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924" y="1188877"/>
            <a:ext cx="4841016" cy="2532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46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286470" y="66167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lang="fr" dirty="0"/>
              <a:t>Pays organisateurs des jeux olympiques d’été</a:t>
            </a:r>
            <a:endParaRPr dirty="0"/>
          </a:p>
        </p:txBody>
      </p:sp>
      <p:pic>
        <p:nvPicPr>
          <p:cNvPr id="369" name="Google Shape;369;p41" descr="Une image contenant tabl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3285" r="48496" b="23259"/>
          <a:stretch/>
        </p:blipFill>
        <p:spPr>
          <a:xfrm>
            <a:off x="2172984" y="1754373"/>
            <a:ext cx="4798032" cy="3237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286470" y="66167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SzPts val="2700"/>
            </a:pPr>
            <a:r>
              <a:rPr lang="fr" dirty="0"/>
              <a:t>Pays organisateurs des jeux olympiques d’hiver</a:t>
            </a: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pic>
        <p:nvPicPr>
          <p:cNvPr id="6" name="Google Shape;393;p44" descr="Une image contenant table&#10;&#10;Description générée automatiquemen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596" t="17879" r="49536"/>
          <a:stretch/>
        </p:blipFill>
        <p:spPr>
          <a:xfrm>
            <a:off x="2596255" y="1796902"/>
            <a:ext cx="4685016" cy="3194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59842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8645" y="682868"/>
            <a:ext cx="3263269" cy="1712868"/>
          </a:xfrm>
        </p:spPr>
        <p:txBody>
          <a:bodyPr/>
          <a:lstStyle/>
          <a:p>
            <a:pPr lvl="0">
              <a:lnSpc>
                <a:spcPct val="150000"/>
              </a:lnSpc>
              <a:spcBef>
                <a:spcPts val="800"/>
              </a:spcBef>
              <a:buSzPct val="82352"/>
            </a:pPr>
            <a:r>
              <a:rPr lang="fr-FR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III-</a:t>
            </a:r>
            <a:br>
              <a:rPr lang="fr-FR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</a:br>
            <a:r>
              <a:rPr lang="fr-FR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PARAMETRES DE PERFORMANCE</a:t>
            </a:r>
            <a:endParaRPr lang="fr-FR" sz="2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441789" y="2750590"/>
            <a:ext cx="4310963" cy="1712868"/>
          </a:xfrm>
        </p:spPr>
        <p:txBody>
          <a:bodyPr>
            <a:normAutofit/>
          </a:bodyPr>
          <a:lstStyle/>
          <a:p>
            <a:pPr marL="5143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TAUX DE RÉUSSITE</a:t>
            </a:r>
          </a:p>
          <a:p>
            <a:pPr marL="5143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NOMBRES DE MEDAILLES</a:t>
            </a:r>
          </a:p>
          <a:p>
            <a:pPr marL="5143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COEFFICIENT (</a:t>
            </a:r>
            <a:r>
              <a:rPr lang="fr-FR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pondération des médailles</a:t>
            </a:r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5143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pic>
        <p:nvPicPr>
          <p:cNvPr id="5122" name="Picture 2" descr="Jeux olympiques d'hiver : la liste du nombre de médailles obtenues par le  Japon depuis 1928 | Nippon.com – Infos sur le Jap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688" y1="3333" x2="20938" y2="31250"/>
                        <a14:foregroundMark x1="22891" y1="48333" x2="14531" y2="70972"/>
                        <a14:foregroundMark x1="43203" y1="53611" x2="56953" y2="73750"/>
                        <a14:foregroundMark x1="50625" y1="30556" x2="49609" y2="13194"/>
                        <a14:foregroundMark x1="20078" y1="58889" x2="18281" y2="58889"/>
                        <a14:foregroundMark x1="13125" y1="52222" x2="9375" y2="66389"/>
                        <a14:foregroundMark x1="82266" y1="7222" x2="78906" y2="8194"/>
                        <a14:foregroundMark x1="74531" y1="50833" x2="72500" y2="68889"/>
                        <a14:foregroundMark x1="49375" y1="47222" x2="41406" y2="49028"/>
                        <a14:foregroundMark x1="26875" y1="59583" x2="27656" y2="79861"/>
                        <a14:foregroundMark x1="12344" y1="38750" x2="11953" y2="39444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14" y="797562"/>
            <a:ext cx="5218145" cy="2935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0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6" descr="Une image contenant texte, instrument d’écriture, stationnaire, crayon&#10;&#10;Description générée automatiquement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154" t="14509" r="154" b="2100"/>
          <a:stretch/>
        </p:blipFill>
        <p:spPr>
          <a:xfrm>
            <a:off x="993415" y="509679"/>
            <a:ext cx="6657975" cy="44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804845" y="133564"/>
            <a:ext cx="3287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Taux de réussite</a:t>
            </a:r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Direction Ion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404</Words>
  <Application>Microsoft Office PowerPoint</Application>
  <PresentationFormat>Affichage à l'écran (16:9)</PresentationFormat>
  <Paragraphs>85</Paragraphs>
  <Slides>24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Noto Sans Symbols</vt:lpstr>
      <vt:lpstr>Arial</vt:lpstr>
      <vt:lpstr>Wingdings</vt:lpstr>
      <vt:lpstr>Open Sans</vt:lpstr>
      <vt:lpstr>Century Gothic</vt:lpstr>
      <vt:lpstr>Direction Ion</vt:lpstr>
      <vt:lpstr>COURS :  DATA sc. ANALYSE EXPLORATOIRE  ANALYSE PERFORMANCES AUX J.O.</vt:lpstr>
      <vt:lpstr>ORGANISATION EQUIPE </vt:lpstr>
      <vt:lpstr>PLAN</vt:lpstr>
      <vt:lpstr>I- INTRODUCTION :</vt:lpstr>
      <vt:lpstr>II- VUE GLOBALE SUR LES PAYS HÔTES</vt:lpstr>
      <vt:lpstr>Pays organisateurs des jeux olympiques d’été</vt:lpstr>
      <vt:lpstr>Pays organisateurs des jeux olympiques d’hiver</vt:lpstr>
      <vt:lpstr>III- PARAMETRES DE PERFORMANCE</vt:lpstr>
      <vt:lpstr>Présentation PowerPoint</vt:lpstr>
      <vt:lpstr>Présentation PowerPoint</vt:lpstr>
      <vt:lpstr>Évolutions Du coefficient et du total coef lors des j.o d’été</vt:lpstr>
      <vt:lpstr>Évolutions Du coefficient et du total coef lors des j.o d’été</vt:lpstr>
      <vt:lpstr>Évolutions Du coefficient et du total des j.o d’été</vt:lpstr>
      <vt:lpstr>Évolution du coefs et du total lors des j.o d’hiver </vt:lpstr>
      <vt:lpstr>Évolution du coefs et du total lors des j.o d’hiver </vt:lpstr>
      <vt:lpstr>Évolution du coefs et du total lors des j.o d’hiver </vt:lpstr>
      <vt:lpstr>Évolution du coefs et du total lors des j.o d’hiver </vt:lpstr>
      <vt:lpstr>Évolution du coefs et du total lors des j.o d’hiver </vt:lpstr>
      <vt:lpstr>TABLEAU DE RATIO DES Médailles d’or             pour les jeux olympiques d’été</vt:lpstr>
      <vt:lpstr>TABLEAU DE RATIO DES Médailles d’or             pour les jeux olympiques d’hiver</vt:lpstr>
      <vt:lpstr>METRIQUES</vt:lpstr>
      <vt:lpstr>TABLEAU RECAPITULATIF</vt:lpstr>
      <vt:lpstr>VII-CONCLUSION </vt:lpstr>
      <vt:lpstr>VII-CONCLUSION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:  DATA sc. ANALYSE EXPLORATOIRE  ANALYSE PERFORMANCE AUX J.O.</dc:title>
  <cp:lastModifiedBy>Moses HOUNMENOU</cp:lastModifiedBy>
  <cp:revision>63</cp:revision>
  <dcterms:modified xsi:type="dcterms:W3CDTF">2023-02-04T17:08:35Z</dcterms:modified>
</cp:coreProperties>
</file>